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1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112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8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75021" y="798490"/>
            <a:ext cx="9216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SOBRE LA ENSEÑANZA DE LA COMPOSICIÓN </a:t>
            </a:r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ESCRITA</a:t>
            </a:r>
          </a:p>
          <a:p>
            <a:pPr algn="ctr"/>
            <a:endParaRPr lang="es-MX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ESCRITURA </a:t>
            </a:r>
            <a:r>
              <a:rPr lang="es-MX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 CONTEXTOS DE COLABORACIÓN</a:t>
            </a:r>
          </a:p>
        </p:txBody>
      </p:sp>
    </p:spTree>
    <p:extLst>
      <p:ext uri="{BB962C8B-B14F-4D97-AF65-F5344CB8AC3E}">
        <p14:creationId xmlns:p14="http://schemas.microsoft.com/office/powerpoint/2010/main" val="20116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Texto descriptivo</a:t>
            </a:r>
          </a:p>
          <a:p>
            <a:r>
              <a:rPr lang="es-MX" dirty="0" smtClean="0"/>
              <a:t>Texto de secuencia</a:t>
            </a:r>
          </a:p>
          <a:p>
            <a:r>
              <a:rPr lang="es-MX" dirty="0" smtClean="0"/>
              <a:t>Texto temporal</a:t>
            </a:r>
          </a:p>
          <a:p>
            <a:r>
              <a:rPr lang="es-MX" dirty="0" smtClean="0"/>
              <a:t>Texto comparativo</a:t>
            </a:r>
          </a:p>
          <a:p>
            <a:r>
              <a:rPr lang="es-MX" dirty="0" smtClean="0"/>
              <a:t>Texto de covariancia (causa y efecto)</a:t>
            </a:r>
          </a:p>
          <a:p>
            <a:r>
              <a:rPr lang="es-MX" dirty="0" smtClean="0"/>
              <a:t>Texto de problema (solución [aclarativo])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00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4" y="76200"/>
            <a:ext cx="10865476" cy="735169"/>
          </a:xfrm>
        </p:spPr>
        <p:txBody>
          <a:bodyPr/>
          <a:lstStyle/>
          <a:p>
            <a:pPr algn="ctr"/>
            <a:r>
              <a:rPr lang="es-MX" dirty="0"/>
              <a:t>Los textos argumentativos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3" y="953037"/>
            <a:ext cx="11681138" cy="5904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dirty="0"/>
              <a:t>Un texto argumentativo tiene como finalidad tratar de convencer, persuadir al lector o incidir en su opinión. </a:t>
            </a:r>
          </a:p>
          <a:p>
            <a:pPr algn="just"/>
            <a:r>
              <a:rPr lang="es-MX" dirty="0"/>
              <a:t>Son propios de los ensayos, artículos de opinión, etc. </a:t>
            </a:r>
          </a:p>
          <a:p>
            <a:pPr algn="just"/>
            <a:r>
              <a:rPr lang="es-MX" dirty="0"/>
              <a:t>Se conforman de</a:t>
            </a:r>
          </a:p>
          <a:p>
            <a:pPr algn="just">
              <a:buFontTx/>
              <a:buChar char="-"/>
            </a:pPr>
            <a:r>
              <a:rPr lang="es-MX" dirty="0"/>
              <a:t>Introducción: se presenta la información y se expone el tema del que se va a hablar. (despertar el interés del lector)</a:t>
            </a:r>
          </a:p>
          <a:p>
            <a:pPr algn="just">
              <a:buFontTx/>
              <a:buChar char="-"/>
            </a:pPr>
            <a:r>
              <a:rPr lang="es-MX" dirty="0"/>
              <a:t>Desarrollo: </a:t>
            </a:r>
          </a:p>
          <a:p>
            <a:pPr marL="0" indent="0" algn="just">
              <a:buNone/>
            </a:pPr>
            <a:r>
              <a:rPr lang="es-MX" dirty="0"/>
              <a:t>a) Exposición de la tesis que se defenderá</a:t>
            </a:r>
          </a:p>
          <a:p>
            <a:pPr marL="0" indent="0" algn="just">
              <a:buNone/>
            </a:pPr>
            <a:r>
              <a:rPr lang="es-MX" dirty="0"/>
              <a:t>b) Cuerpo argumentativo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Los argumentos que se utilizarán serán de 4 tipos: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De autoridad (basado en la opinión de alguien de prestigio)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Empírico (argumentos observables)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Ejemplificación (ejemplos a favor)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Racional (ideas, juicios y explicaciones valoradas por una comunidad)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18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ESCRITURA EN CONTEXTOS DE COLABORACIÓN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Los procesos de interacción social y de intercambio de opiniones permiten la creación de contextos apropiadas para una buena escritura cooperativa o con un valor funcional comunicativo, de manera que los procesos de planificación , textualización y revisión de los participantes se vean enriquecidos por los comentarios múltiples de los participantes. </a:t>
            </a:r>
            <a:endParaRPr lang="es-MX" dirty="0"/>
          </a:p>
        </p:txBody>
      </p:sp>
      <p:pic>
        <p:nvPicPr>
          <p:cNvPr id="1026" name="Picture 2" descr="http://www.cyliconvalley.es/wp-content/uploads/2012/01/colaboracion-386x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4049444"/>
            <a:ext cx="36766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Según Saunders la escritura grupal debe tener cuatro variantes: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Coescritura</a:t>
            </a:r>
            <a:r>
              <a:rPr lang="es-MX" dirty="0" smtClean="0"/>
              <a:t>: Se comparte la autoría de la composición del texto y colaboran activamente durante los subprocesos de planificación, textualización y revisión. </a:t>
            </a:r>
          </a:p>
          <a:p>
            <a:r>
              <a:rPr lang="es-MX" dirty="0" err="1" smtClean="0"/>
              <a:t>Copublicación</a:t>
            </a:r>
            <a:r>
              <a:rPr lang="es-MX" dirty="0" smtClean="0"/>
              <a:t>: Los miembros producen textos individuales, aun cuando participen colectivamente en los procesos de planificación y revisión.</a:t>
            </a:r>
          </a:p>
          <a:p>
            <a:r>
              <a:rPr lang="es-MX" dirty="0" smtClean="0"/>
              <a:t>Coedición: Los textos son planeados y producidos individualmente y sólo son revisados en forma conjunta.</a:t>
            </a:r>
          </a:p>
          <a:p>
            <a:r>
              <a:rPr lang="es-MX" dirty="0" smtClean="0"/>
              <a:t>Auxiliares del escritor: Los compañeros pueden ayudar voluntariamente en cualquier momento de la composición.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6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para la lectura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Diagnosticar y leer: Preguntar sobre sus propósitos de escritura; posteriormente leer en conjunto el texto. </a:t>
            </a:r>
          </a:p>
          <a:p>
            <a:r>
              <a:rPr lang="es-MX" dirty="0" smtClean="0"/>
              <a:t>Comentar las producciones: Hacer sugerencias y recomendaciones con relación con errores.</a:t>
            </a:r>
            <a:endParaRPr lang="es-MX" dirty="0"/>
          </a:p>
        </p:txBody>
      </p:sp>
      <p:pic>
        <p:nvPicPr>
          <p:cNvPr id="2050" name="Picture 2" descr="http://thumbs.dreamstime.com/z/programa-de-lectura-314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8" y="3441119"/>
            <a:ext cx="3340019" cy="34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Situaciones de escritura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Situación auténticas: Utilizadas en contextos y prácticas más allá de la escuela.</a:t>
            </a:r>
          </a:p>
          <a:p>
            <a:r>
              <a:rPr lang="es-MX" dirty="0" smtClean="0"/>
              <a:t>Situaciones auténticas dentro del contexto escolar: Las tareas que realiza el alumno en el aula y escuela.</a:t>
            </a:r>
          </a:p>
          <a:p>
            <a:r>
              <a:rPr lang="es-MX" dirty="0" smtClean="0"/>
              <a:t>Situaciones de ficcionalización: Propuestas artificiales pero mantienen un vinculo  con la vida real.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 descr="http://lecturaagil.com/wp-content/uploads/2015/02/Marcando-la-lec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8" y="438675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Consignas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Definir: ¿Qué es un…?</a:t>
            </a:r>
          </a:p>
          <a:p>
            <a:r>
              <a:rPr lang="es-MX" dirty="0" smtClean="0"/>
              <a:t>Describir: Cómo es…</a:t>
            </a:r>
          </a:p>
          <a:p>
            <a:r>
              <a:rPr lang="es-MX" dirty="0" smtClean="0"/>
              <a:t>Explicar: Cuál es la razón…</a:t>
            </a:r>
          </a:p>
          <a:p>
            <a:r>
              <a:rPr lang="es-MX" dirty="0" smtClean="0"/>
              <a:t>Argumentar: Justifica…</a:t>
            </a:r>
          </a:p>
          <a:p>
            <a:r>
              <a:rPr lang="es-MX" dirty="0" smtClean="0"/>
              <a:t>Analizar: Analiza el concepto/ acontecimiento…</a:t>
            </a:r>
          </a:p>
          <a:p>
            <a:r>
              <a:rPr lang="es-MX" dirty="0" smtClean="0"/>
              <a:t>Comparar: En qué se asemejan…</a:t>
            </a:r>
          </a:p>
          <a:p>
            <a:r>
              <a:rPr lang="es-MX" dirty="0" smtClean="0"/>
              <a:t>Desarrollar: Profundiza el tema/ idea…</a:t>
            </a:r>
          </a:p>
        </p:txBody>
      </p:sp>
      <p:sp>
        <p:nvSpPr>
          <p:cNvPr id="4" name="AutoShape 2" descr="data:image/jpeg;base64,/9j/4AAQSkZJRgABAQAAAQABAAD/2wCEAAkGBxATEBUUEBQUFRQXFBQVFxUXFhQWGBUVFRUYFhYaFRcZHCghGBolGxQUITEhJSkrLi4uFx8zODMsNygtLisBCgoKDg0OGhAQGy8kICQsLCwsLCwsLCwsLCwsLCwsLCwsLCwsLCwsLCwsLCwsLCwsLCwsLCwsLCwsLCwsLCwsLP/AABEIAOEA4QMBEQACEQEDEQH/xAAcAAABBQEBAQAAAAAAAAAAAAAAAQMEBQYCBwj/xABGEAACAQIDBQUFBAcGBAcAAAABAgADEQQSIQUGMUFRE2FxgZEiMqGx0QdScsEVI0JigpKiFFOy0vDxM0OT4RYkNFRjc8L/xAAaAQEAAwEBAQAAAAAAAAAAAAAAAQIEAwUG/8QAMhEAAgIBAwICCAYDAQEAAAAAAAECAxEEEiExQQVREyIyYXGBodEUkbHB4fBCUvEjFf/aAAwDAQACEQMRAD8A9xgBACAEAIAQAgBACAEAIAQAgBACAEAIAQAgBACAEAIAQAgCWgCFYByVgHOWAPQAgBACAEAIAQAgBACAEAIAQAgBAGKuMpL7zoPFgIKSthHq0NDauH/vU9RBT8RV/siRSro3usreBB+UHSM4y6McgsUe3t5EwzqnZvUcjNlQoLLci/tEE8DwB4TvVQ7FnODhbqI1vGMhsPeeliX7MJVp1MpbLUUC6ggEggnmw42i2iVayxVqI2PCyW9TEIrBWZQx4AkAnwHOccN8nbKQ7IJCAEAIAQAgHNoB1ACAEAIAQAgBACANYnEpTXNUYKOp/LqZztthVHdN4RWU4wWZMo8RvbRHuK7d+ij46/CeVZ41SvYi39P5+hklrYLoskc701eVDTqWP+Wcf/s2PpX9f4KfjZdoiDemrzoXHcx/yx/9i1da/q/sPxk+8SRR3rSwL02UfeUhgPHhadYeNQftxa+HJaOtj3Rc4fHU6iF6bBlAN7cRYXsQeB8Z6lN9d0d0HlGqNkZR3RZk9p7QxD6tdUPAD3bd5HE+M6nkW32T68Iq6uOWnYBFvxLvcjjoFW4HrGTlH3IP0wQLtkt301C+uWMnXbL/AF+h1R2grk2VQwsQ6EgEX1uL/KDi3hml3d2i7N2bnMCCVJ4gjlfnpf0hHoaO+UpbJPJH3p3O/tVTtVqlGyhbFQy2F7W1BHE9Zqq1GxYwd7tN6SW7IzulufUwdV6pqq5dQpAUjQG/MnoItvViSwTVQ68vJhtvYqr2zti6JuzMRmQq9rmwVuDWGg4zfVjCUWedcm23JD2y9vYrCsrU3Z6R1yMSVZeYF/cbw4HqJFlMJrlck13zrfD4PWdmbQp16S1aRurDzB5hhyI6TypwcHhnrwmprKMt9om3TRWnRW/6zMXysUbKLAAMOFzf0mnS1ptyZl1VjSUUZDD7y4ilY4fEuRzpVbVCOmpv7PeCJslRCXVGON9kej/M1m7W/wAlaotLEqKdRiFV1vkZjwBB1Uk6Dj4zHbpXFZjyjZTq1J7ZcM20yGwIAQBnFYlKaF6jBVHEk2H+/dAMjtPfxQSMPTzfvvcDyUakeJEAzmM36xXOslPuVUH+K5gFc+/NX/3T+QYf/mAcU98scxP9mxoZgLmm6UmFv5AwHfAJOzPtcxNN8mNoI4BsTSujj+FiQ3qsA9Y2ZtCliKKVqLZqbqGU8ND1HIjgR3QDG70YpmxLq17U7KBfTVQ1xpzzfCfMeKZne1J8LoeXqsys57FFjcSyJ7HskkAvfVRYk5dNOHGYYxUXwZsY6DNF3cewlWp3hHYH+K1j6zVHTWS7HRVTfYTI7HLkYHv017rc5xniDw+vu5/QpJY4L/ZWAqIt67LbLZs3Mcr9/fxnOMG3nsTCD7ljsRqXbNTo3Aak+Y65b3AW19SdTrPT8MSha0u6+xooS3OK7plS9XFYerlNspPuOLqw6oeek9iO+L46GSVdlb5LLYTdpiVOUZRmJyr7IOUgX9ec0mjTQzYnjg2WQdBJPV2oze38NSpVEqLTW7Bg2gAbhx7++QedrIJOLSIIr0B7as9JhqBbNr3f7yeDKsJ5Twy+2FtFqtJnqWsGyg2sTYDUgc9eAg9Oi1yg5TJX6Uo3sWK/iVl+JEFvxNecZDaGBpYikUqAMjDiLeRU9R1l4TcHlF5wjZHB5TtXZ+IwLlXUNSJ0Yrem45fhbu+c9SFsbFlHlTqlW8MbwW1KKm6Gvh2PE0nup8QeMmST6rIi3H2Xgl4vbbVUKPjC69KmHVvjllI1wTykWdlj4bM5VpopOQ5h1tlv5E3nfccdpM3Uwpq42lpdUYVCB1U3W5/EBp3GcL7MQfvO9FeZr3Ht9NrieWz1TuQSEAwf2v4NjhErKWHZVPasSBlqDLc2/eCDzMA8fqY5ypAqNr+8YBC2fhajXFNGbqeV+9jxMAsP0LielP8AnP8AlgEvA7F7Ju2c5nVWsqX4kWtfifSAVlXCu1QtW0JNyo4+HRfPXuMjJB7V9k2PD4AU+Bp1KigDhZm7QAd3t28oTBbba3aNaqagqZbgAjLfgLcb9J5+o0CtnvbM9unU5ZyRsJuagYGq5qAG4UhQL8r9ZFXh0K5bupENMovJX7043LUNIMERQBa9rkgHXrxE8nxKybtdS4S+vBk1Unu29ivw+Pp06JZCrVCQOuUEgX4fCY60or3nCDSXvIdXGF2tdnbkBdj5AcBO8K52PEVkulKXQ0262xqwftaoyaWC89evpwnr6PRut7pdTZTQ1yzV1sMjrldVYdGAI9DPVSNm1C0qKILKoUDkAAJIwkKKq9R6iThjcjjFYZKi5aihh/rUHkZBEoqSwzP4rdIE+xVYL0KgkeDafEGRgyvRxb4Yu0cB/Z8LlpF7Z1JIubAa3PmBBF9TjXtiUTbx1Mts6EdbKZDnIyqT6Gp2VjaVPDIarhSQWOY2JLG5sOfHlKTuhWszaXxPW0tE5RUYJs7qbdwzAg5mB4/qqhB/pmf/AOjQnw38k/sbPwFr6pfmvuUWM2VsirqaZpnqqVafyFp3h4tD/b80/wB0cJeFSf8Aivk19yCu4+AqH9ViX8A9Mn0K3muvxKM/ZaZms8NlD2k0SqP2bYYH26lV+4kD/CBOj1UzmtLBGk2XsPD0FtSQKO4fOcZTcuWd4wUeEWQEoWFgBAK/b+Io08NUqVwWpqt2AXNceHOAeKbT2pgHfNlw9IX9kZVW3ixAuYBFxO26YIWmQ5tfQgjLwvcacj6eFwI1XbDnhYfH5yAQ6m0WJsXJ7r8fIQCz2Ru3jcSwFKkyqeLuCoA8DqfIQD2ndHd5cHQCA3PEnmWPExgF9JAQDz/ezBBsUxNtctgTbTKBfjrqD6T5bxKEne2u/wDz9jydXBuwiUNnUeybtCFN9LNckC2ml+cz0xafrLucoRS6m62XsijRWyIq+A4+PWfV11JI9eMEixnY6GD27vVVXE1KVzTRGyhksWOgvmvqNb+7PSo08Nqk1lnjarV2qbhF4SK+ti8MwzVKgf8AGzVD6Ncia48eysfDg86Xre28/F5I/wDb8DwKr/0gR8AZbMyuyHl9Cfg8VR07GqVPII7J/RcX8xOckpe0vzR1i5Q9ltfB/sXWG2viU4stUdHAVvJlFvVZnnpq304Nleutj19b6P6fYutn7YpVTl1R/uNYE/hI0YeB8bTFZRKHPVeZ6VOqrt4XD8n/AHkr976iUMO1ZKaNVuqpcDix117hmPlMGps9HW2up6GlpVliT6GO2dvCoN6tAhjxcOHY/wAwHznh5Wdz5fme06pNYTwvLoh3Hb3gMFpUydLktpbyB/OVdvki0NHlZk/yGRvVW+7T9D9ZHpJF/wAJDzZKp7x0X0r0vMWYfHX0vJ3Rl7SOfoJw9iRMw1Z7ZsFXYqONMm9v4G/3lo2W181Sfw6/qVlGuXF8OfP+UT8BvgQcuJS376X08V4+l/Ca6PFu1q+a+xnu8L71P5P7mqoVldQyEMpFwQbgz2IyUlmLyjyZRcXiSwxyWKkXaePShSarU91Ry4kk2AHeSQPOAed7X3xr1lenlRabqyFbZiVYEG5PceQgHmW3dkBmVKQZyb+yvtMLAm4A5WBgDmwt0cZWZaaU3S17vURlABN+drnU6SAem7H+yrDgA12eoe9iB/Kth6wDXbM3UwVD/hUUXwUCSC5p0lX3QBAO4AQAgGO32ot2ivlJXLlJAJsQSdbcOM8PxKicpqUVngxamEnLKRmqOZmARWJvyVvibWEw16e2TSUWZVXNvoepUHJAJFjPqItvqerF5HJYsecb07s4ntqlWkA6sxa17ML+Oh9Z6VGoioqLPG1Gkm5Oce5k6mAxLNlWjUJHG65bebWE0u+CXUyx0tjfQc/QePtfsD/Ot/nKfioHX8FPzRAxKVaZtWpvT/ENP5hp8Z0jbCXRnKdE48tGk3TxdZ8ysSyLbKx1Nzyvz4fGdJpYM6fODUdkGFj/ANweRB5HvmdvB3SySq+CbG4UKalmp1GXNa4cqLC401s1jbmDPE8Q0sZvauO59J4Zq5RjufPYy+L3Txae6Ecdxyn0P1njS0E10Z7kNdW+qIi7p1Sc1aotK/LQn1PH0krSQgs2Ml62c3itHb7qD9mu9++kWH9IEq66PP8AX7Eq+/yX0+5X4nYuJp8B2i9QGQjxDgD4zPOMEsqX0f2NFdzk8NfVfcd2RRq0q61Doo94X4jpaZvSYaaNM4qUHEn46sGZmta5JtOUnltkQjtikXv2eYh89WnqaYCt3KxJGniB/TPZ8JnLMo9uvzPL8VhHEZd/2NvPaPFIO3MAtfDVaL8HRlv0JGh8jY+UA+dGxFSmShZ1KkqVzMLEGxFryAT912qNjaJpDMwqBm5+zez5ul1JHnAPoHCUlCg2AgEgkDjpEpKKy3hAjVMao4a/ATzLvFaocQ9b6I7Rpb6kLF4uqVPZkKeWgPznm3eKaiS9RqPy+51jTFdSjfF43mankB+QnnvXa19Zv6fY7ejr8jgbaxKnVz4Mo+l4j4prIP2/zS+wdNb7Fjg95+VVf4l+h+s9LT+PPOLo/Nfb+fkcZ6b/AFZoabq63GoM+ghOFsVKLymZZRw8MFoKOAEttRXCOwJYkyO8e9RpYg0AezACntLZiSwvpyXjxIPlN2n08JR3SPM1mqshLZDj39yAG7QZi3aDjmLZhbuJNgJuSjHosHluU5v1m2RHxWGXiU8lv6aa+Ik5ZXCQJtLC8nt4Bx+Uhr3Fk2ujFbGYRhZnBHRixB8jI2+4nc+7f5jybTwiCwYADkAZDUmI7UVe1t6rKRQFv32tp4L1lVHzL58jWbm1SuFpqb3sWN+JZyWa/fdp5l8t02z3NLDZWolnt3aYoYdqpFyMoA6sxsPTU+Uwai30cHI9DT1ekmomTwm9GEJOdmVzxZ14nxW4A7tBPF9IpPLfJ609Nbjhce462pvJTQDsir35g3Hw5ylluOIlqdK3zPj3FTW2tUf3m8gNPnOLbl7TNMYRh7KI7Ygnmfh9JXai+WNvUW2tz4n6Wjahlm23MpdnS0FixzH8vhPf0dXo68d3yzwdZb6SzPZdDT55tyY8DjrcWMuUM/tDc3B1nzVKVNieZUX9ZAJuyt3sNhxajTRPwqBfxjAJ9euEHfyEzarVQ08cvr2ReEHJlbVqljqfoJ83fqbL3mb+XY1xgo9CHj8clJMzdbADiT0Ez9slkslBiNvVD7oCD1PrK7mX2ogVNp1f7x/52H5y6lLzY2ryOqO3agZRUIqIWAIYAkAm1weN5DWeowuxOxdILUZRwB0mKaw2iyeUavYD+wo601Ppp8iPSfS+CT9Vx+DMWoXJG3t23Uw6otEKatTNlzHgFAzEDTMdRp859PpaY2S9Z8Hk67UTpgti5f0KPC4zE2vUrOznU62A7gosLT0XTV0UUeQtVf1c2Z/eqm71i+tRsoNQAAlAAFUkDqAfTviOyCx0RMnZa3J8vuZimcochzla11vpe/E9Z2b8zjh9ESKS1WHsUqjDqFP5zi74Lud46Wx9hzsq440av8hPykenr8y34W3y/QLVf7qr/wBN/pJ9NDzK/hrfI6WjXbRaVQ/wkfE2kO+tdy0dLa+xabK3XquwavoAb5BrfxMyW6nPETfRo9rzI9G2XhwoAtMMmelFFdiGp4se17VNXOVQbardbsRqTqdO/wA54d1rubXZM9aEXQk11aM9t7dXDCmz0yyMOV7g+R/KZLIKMcm3T6qyUlFlFgdlVKoC0rWBuWPC/Dlx5+svRppWrPRF79Uq3jqy6o7oYg8aijwQ/wCaa1oI+bMb18vJEpNyn51W8lUfO8utBX7zm9fP3Fjgtz6akFszEfeP5cJor0tcHlI4WaqyfDZpcJgwomlIytkvLLYK5HZcoEAIBUYp7u3cbeFv9X858t4hNy1Es9uDZUsRQ1MR0MlvEKgqDNcgZsttb52vp8B5TnBSlLZ37F00lkc2duzWq61WKKf2V4+bfT1ns06CK5ly/ocJWvsWv/gnDW1QE9SSx9TNqpiuiX5HLf7yFU3QppURlLKA6ki5IIBBtY/lMuqpgq3LB0hN5JFDCmpXcsPZDm/eQdBPnow3TbZpbwi0pOVq08vu5XU+IK2HwM9vwySU2vcZL1wZb7XaedMOdRlZ/aHIsFt8p9VpcPKPI1mcJmVwW064TKarMLW1IJ9eM9OB5NmDUbgOC9bTQhBflcFifmJx1UlwjVoYP1n2Nad28Mz5zTTN96wvMTseMHpKtZzgnU9lIOAErvL7Bz9Hp0kbido22EpDiVHmI3DaC4al1X4SNxO0fp0KfKx8LSrZZIjbaY08PUdBqEa3cbcfKZ9Q5KDceuDRRtc0n0yeW0qjKboxU9VJHrbiJ86njofROKfUlpWqVitOo7MCwGp4X4nS3KFF2yUfMq9tUXJI9IwmCpgDKAAAAPAT6OMUlhHz85vOWTVogTptObkd5BJwVyGWMDItpOBkLQQLJAQAkNgzG3cUaVcNxV1GYd66XHfa3pPm/E4YtU/P9v4/Q2Uv1cHb42mEz5gV5W5npbrPP7ZOuOxSYzaLOwPBQbgc/M+XCUU8NS8i+3jBt8IBlBHAgGfV1Lcsnny6j1p2cShXbafJSLAXy2NuouL/AAvPP10f/GR2q9ohYesrqGQgg/PnfoZ4BqaErAC7EgDib8PHuPfJTcXui8MjGeGNYQpilqKwzICB7QHtXB4jyn0Ph+pnZF7uqMd1SRWPuDhs1wGA+6Ga3peezHUzxjJielrznBodmbGp0lARQAOQEo55OqikWqC0gtgStWC25k8B1+g75BYb7Mn3zfu4D05+cAcVQOAA8IApMA5KqeNj6GAcmiOVx4HT04SGsk5M9tHc+g5LKMpP3Tl+Huk+QmazR1T5aNVesshwmRdm7sU6dS92LDk1rjwA4+IlK9JCt5SLWaudiw2arD0rCakjK2SJdFAgBACAEAIAQBDKyBS7wbO7VNNCNQe+YdRQrYuLO0JbXkxFRihIqDKRxv8AMdRPnLtPOqW2S/k2wmmuCbsvZlSsQTdU68z4dPGbNN4fKfNnC8ik7UuhvsJSyoFHAAD0nvVxwYpPLHp2ZUhbWoZ6TKOYImW+tTi4vudK3h5PPKeJqUnNiVYaEfUcxPmp1yrltkb1iSF2jtV6mr2AHBRe1+Z15zm+WW2pFzudiXVXJGjEZb6XsD9Z6+mb09MpyXyMliU5JIvhUY6sxJ7iQB4Af7zDLVXTeXJ/LhfQtsiuw9SrsOdx0b68RNNGvug8N7l7/v8AfJzlWmWFGoGUMOBAI8CLifQwkpRUl35M7WHgzWF3kol2Lq9yxF7AgKDYAa3tz85KlknaW1HbOGbhUUfiuv8AitLZIwU2295srmnQtp7z/kv1ggoKu06hNyxv6/E3MEiU9rVVPs1G9bj0OkAtcHvXUX/iAMOo9k/T5QQajZ20adZc1M36jgQe8QB3FYcOtuY1B5g9xgEPZ+0Dm7Orx4K3XuPf8/mBawAgBACAEAIAQAkMDdRLyjRKZBrbLpsbsoJHC4Bt4SuxFskmjhwvCNoyPiWwVC8AbqSjRZGf21silW46NyYEBh9fAzPbTCxYkd4uUeUVWF3VIa9Rs4HAWsPPqZmr0EK5bupaVrksE/bmG7PCsV0IKEEciHErrV/4v5fqKfbKfCb0ONKlMP8AvK2U+akEHyt4TyfV7ml1eTO9pbXaomUXRTxF9T3E9JwnLsiuzBuMI47JbckA9BPsapYgl7jzpLk87xOGq0ycyNx4gXB9JZIkjril6iWA5h9nVKzEg5VvxtqfC/ASxQsl3Tp/tFz/ABt+RgDNfdMD3HqKfxZvg14BU4vZ+Jo6sO0XmVBBHivPy9IBP3YxpTEUypurHKe8Hh8bSCT0mSQZvbA9trdb+B4wC+2biO0pI/MjXxGh+IMAkwAgBACAEAIAQAkAQyCSLjMdTpC9Rgo7+J8BxMrKSj1O1VM7HiCyZ7Gb3DhRS/7z6D+Uan1EzS1P+qPUq8JfWyWPcvv/ANKbFbdxL8ahUdE9n4jX4zi7pvub69BRD/HPx5/gpa2CR79oXqX/ALypUf4MxnJ89TbF7fZSXwSX6HH6Kw/9zT/kX6Rgv6Wf+z/MmYO9I/qiydysyj0BtJTx0OFkI2e2k/ii2bbLuhp1x2inS+iuO8W0Pw8Zdy3LEuTzrfD4da+H9Pv+pWHY1X3qLLUW/O6sO5tOPpMc/D1LmDMUrJVvbNck/Z2xajMDVsAP2RrfxM6afw5Qlum8mey7PCNnhkIFp6yRmZ3Vw4PGXRUgVtmIeKg+Ikgew+EA4CSQSwgtJIOSqnhr4An5QBmpgs37PrYfK8Aj7N3do0qhqcWvcD9lSeNh1gFtWqhVu3D5wDKbRxN7k87mAaDYSlaCKeNif5iW/OAWMAIAQAgBACAEA5LSCyRmNtbzZSUoWJ5vxA/D1Pfw8Zkt1GOInr6Tw3d69vC8u/z8jKVqrMxZyWY8STczI228s9uEIwW2KwjkCQSFVkQXqMqjvP5DWWwV3eXJAq7fwi6Xqv8AgVberMPlHAxY/L5v7IRN48EdCayd7IpX+hifhJ9UjFq6pP4P7pfqWCMrKGRgyngym4MrglPJ2DBLJ2zsSUa415EcmHQ9/Q8vWdISwzJqaVZHD/4bXCqjKGXUEAjzm2PPJ87NOLaZJCy+DmBkkHOWSBsG7FV5e8el+AHfBA+tJRy16nUySDuAR6+OpJ7zgd3E+ggFdX3gT/lKznrbT/XpAKfFY6o5uxA7r3t4AaepgEWkoZwNTrfX6QDX4I6QCcDAFgBACAEAIBwxkFkjLb17XI/U0zqR7ZHIHgvmNT3EdZk1FuPVR7HhukUv/WfTt9zKzGe4KBJIKLbG3sjFKPEaM3Q9B9YyWUM8szWJxjMbsSx/1wEJNktxgsvgWngsQ/u0289PnOiqkzLPW1Lo8/A5rbMxK6mmfIgy3oWc1rq31yhNlbWfD1Li+W/toeY8Oo5Gc3Fo1QlGxcHoimVJY/ROslHKfQ1W6eKulRfuVmUfxKjn4u020vg8LX14mn5r7r9jQzueccsIA1XqhELMQAOpsLk2Fz4kSQGDQBNDe+pPUnUmSVH4BQbxbWKfq0Nj+0fyEAzvbjuv1Op+PDygDT42/Mse65+UA7pUaz8FyjqfpALrZmzsup1PMwC/oLaASlMA6vAFgBACAckyCUNVGkF0jy2lijVvVOvaMz+TMSo8hYeU8tvc2z7CFfo4qHksDkgkYx9UpRqOOKoxHjbT4wO6RhtnYJ6zhE8z0H1lq4bmV1OoVUff2PQdibp00ANrtzY6mbIxS6HhW3Sm8yZoF2SoHCWwcdwxiNlLbhGCcmU27u7TcgkWOYajmL6j0vOVuNvJs0bl6Vbfn8CyUTIewxa9YU6bOf2VJ8+Xxk9CmNzSLD7PcYWpOzcXrOx87fK1vKa9P7J5HiSXpcLskbyi+k0o8iSHpJQot8atsPb7zqD4DX5gQyUY2hWZfcZl/CSPlAZZ4fbmJX/mZvxAfla/nJIGa6VKz3vqdWNuF+kEE3Dbvr+1dvE3+HCAWlDZarwAEAl08IBygEqnRgEhVgHYEAWAEAIAQSctIJRDxx9hrfdPylZHavqjy/ZA/UUv/rT/AAieUuh9fZ7TJdpJQhbZqKKFRXNs9NlA5kkaaeNo6Ex5awObh7OAoqxGre0fymypeqjxtZNytl7uPyPQcNRAE6mFseZJJGSNVpyCUZLaFcPUOX3RoO/qfP8AKYrZ7n7j3dLT6OGX1f8AcDKiczQyj3uxlkWkOftN4DgPW/pEi9MesjW7mYQ08OgPG1z4tqfnN9cdsUj53VWektlI2FBp1MbJSvJObRExlEVroQCvMkXHpzMkr0KbFbq0RwqZCeHQ+pMkjJV4rYVam1sym+o46juMAtdl4QqNeMEF7QSAPinAOgkAULAOgIAsAIAkAIASCTloJRBxh0lWdonl39spUDUp1SQadRwAFJLITmS3L3WHE8p5sklJpn1NcnZCMorqv+lZjd4nOlIZB14t68B5Su7yO0af9nn9Ckq1yTckknzJleWdeEvcenblYZhhkzix107rm3wtPQrTUVk+Z1c4ytk49DX0xpOhkbB4CKTeLGZEyL7z3HgvP528z0nG6eFhdz0NDTvnufRfr2M0omM9lscWSUZksGhxWNufdzZj3Kuij5fGWqjukNZZ6GnC6vj7nq2zKFgJvR83IuKaSxxZ27ZVJPAAn0F5JU42c4ZFYc1Bv1uLyyOb6jW21/Vg9GHx0+kEFDXxJAGvBgQPnANKmHgD6JAHBAFgBACAEAIAQBIAkgk5aCURMULiVZ1izzTf7ZDlhVpqSbZWA4/un5j0mW+pvlHs+HauME4TeF1Rm8Du5iKp9odmvfqfSco0SfU2W+JVx9jn9DYbD3VpUyDlzN95tT5dJphUo9Dyb9XZb7T48uxssJh7CdTI2TQsFcnFQQWRidq1y+IqdEIQeAUE/wBTNMNrzNnv6SKjSvfyR7TmaBSlwR1BHqJJGcckTcvZmTOW94uw8ApIA+B9ZoojiJ53iNu+zHZL9eT0PBppNCPLkT0EucGyDt9iuHe33SPWCEZfY23alEZCM6X0BNiv4T07vlCElkvjt/D1EIYOL8iPkQTLFMFSiZqq6+zmB5XIGuoBNoINhRe4gD0AIAQAgBACAEAIAQDkyCTloLIYqLIJIGIwwMYLJkVMAAeEjBbcTaOHAgZJSpBGToiBkYqmQzpEwlT/ANTiF5ioG8nUH55vSYZr12e/RLNMH8vqKyyh1TORBJJwVdUrKLgdqdBzzhbmw6ED1HfO9U+cGDVUtx3rt+n9/vBsMLwmlHkyJqy5xY3jEDKQRcEWggxGP2RUpk5PaXkOY+skZIauw4qw/hMENlxsimxbMRbpJKGpwxgExTAOoAQAgCQBYAQBIAQBDIJOTBJwRBJwyQSc9nIB2Fgk6tAOWEBEXE8JVnWJ5ztyv2O0Ec+5VTI3iDofiPK8yXLEkz2tC99Mod08ltUomc2jrGaM/tbeCjSuFId+g4DxMq2aYQk+XwVu7u0XrY+kW5FjYcgFb8yPWWqy5oprMR08v73PX8IdJvR83InLLHFgwggiVqIMkghPgx0ggdoYa0kgnUhAJCGAOAwQEAIAQAgCQBYAQDmCRIAlpBIWgCWgkLQAkEiGCURMQNJU6Iw2/WzO0okgXZPaHfbiPMXnG2G6Ju0V3orU+z4ZgNqbxYl6a02qHIoAsLLe3NiPePjMe5vg9+NVcG5Jcsr8Ds6rWPsjKv3j+Q5zpCpszX6yMOFyz0DdbZCUTcD2ubHiZphFR6Hj33SteZG+wJ0nQysskMscmjuSQcMJJU4NOCBQkEHYWSBwQDoQQLeALACAJACAEAIAkEiQBYASCRIAQBIJOTIJI9USCyZWY3D3EjBdSMNit0qIqFgvO9jqB4Cc/RxTyka3q7ZR2t8Eqhs8DlJOeR5XbhT0H3uZ/D3d84TtfSJ6NOlilus/L7gEsbnU9W9o+p1nHk2YWMJY+BPwm32okdpdqV7NxJQdV5m33enDUWPWFzj16GS7QxsXqcP9f75/n5rZUqgYAqQQQCCNQQdQRNiPDaaeGdySoWkkCgQQLaSQLBAQBYAsAIAQBIAQAgBBIQAgBACAIZBIhgHJgkbYSCSPUSCyIGJw15UumUe3F7OhUbhoBfpmIW/le85WvEWbNJFStin/AHuOnChVAHScNuEbvS7pEWoko0doyI1amCCDwIsZVnWL7osvs82g2WrhnNzRYZT/APG97DyIPkQJp00+HF9jzvFaUpK1f5dfijZiajxjoSSBYICSQEEBACALACAEAIAkAIAsEhACAEASAEAQyCTkwDkwScMsgsMvTkMsjM77U/8AydYfuX8gbn5TjaswZu0csXRfvG90toLisKNf1tMBXHM24N4EfG85VvfH3o06uDptz/i+n2H8RhyJDiXhYmVO0a6UlzObcgObHkFHMzlLg11Zk+Dn7P8AMa+IrNoWyJl+7a5se+2W866ZctmbxWa2wgvez0Sm02o8FjgklRYICSQEAIICAEAIAQAgBACALBIQAgCQBIAQBJAEMEiQSFoJOWWQWRU7Ww4ZCp4EESrR1i8HkVQ18Bir02KkXyniGTow5jumCUXXLg+jqnDVVYl81+5oav2hsy2NBA3NgxI8QtvheS7210OVfhkYv2njy/kzdfalatU9i7VDoG5gc8vJB3jXvnJbpPjqbpKumGZcJf35noG5+A7GkF4nix6k/wCreU31Q2RwfN6u93WOb+XwNlQadjEyQDJKCwQLJICAEEBACAEAIAQAgBACAEAIAQSJACAEASQSEALQSctIJIeJS8gumZnbmxkrLlcX+Y8DKSipLDO9V0q3ui8MyD7mgN7726afO04fho5PRXituMYX9+ZebJ2JTp6Itup5nxM7Rgo9DDdqJ2vM3k1GDo2nQzNlrRklGSRJKnQggJJAQAgBBAsAIAQAgBACAEAIAGAJBIQAgBACAEgkSCTlpBJGrQSivxEgsitrSCx3QkkMs6EkqybSgqSBJIOhBUWSAgBACAEEBAFEAIAQAgH/2Q=="/>
          <p:cNvSpPr>
            <a:spLocks noChangeAspect="1" noChangeArrowheads="1"/>
          </p:cNvSpPr>
          <p:nvPr/>
        </p:nvSpPr>
        <p:spPr bwMode="auto">
          <a:xfrm>
            <a:off x="155575" y="-2232025"/>
            <a:ext cx="46577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curiosidades.batanga.com/sites/curiosidades.batanga.com/files/imagecache/completa/Preguntas-que-la-ciencia-se-ha-hecho-pero-que-aun-no-puede-respo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10" y="515154"/>
            <a:ext cx="4228267" cy="28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SOBRE LA ENSEÑANZA DE LA COMPOSICIÓN ESCRITA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1-. Que los alumnos tomen conciencia del proceso de composición y las estrategias involucradas en ella.</a:t>
            </a:r>
          </a:p>
          <a:p>
            <a:pPr marL="0" indent="0">
              <a:buNone/>
            </a:pPr>
            <a:r>
              <a:rPr lang="es-MX" dirty="0" smtClean="0"/>
              <a:t>2.- Que los alumnos practiquen y aprendan a autorregular el proceso.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3.- Desarrollen la competencia comunicativa escrita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4.- </a:t>
            </a:r>
            <a:r>
              <a:rPr lang="es-MX" dirty="0"/>
              <a:t>U</a:t>
            </a:r>
            <a:r>
              <a:rPr lang="es-MX" dirty="0" smtClean="0"/>
              <a:t>so de la composición como instrumento de aprendizaje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89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Algunas propuestas didácticas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4813300"/>
            <a:ext cx="10160000" cy="1816100"/>
          </a:xfrm>
        </p:spPr>
        <p:txBody>
          <a:bodyPr/>
          <a:lstStyle/>
          <a:p>
            <a:pPr algn="ctr"/>
            <a:r>
              <a:rPr lang="es-MX" dirty="0" smtClean="0"/>
              <a:t>Una gran parte de los alumnos planifica y reflexiona poco sobre sus escritos y revisa de manera imperfecta sus procesos y productos de escritura.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67" t="2323" r="2667" b="2727"/>
          <a:stretch/>
        </p:blipFill>
        <p:spPr>
          <a:xfrm>
            <a:off x="4348156" y="1612900"/>
            <a:ext cx="3698887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6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err="1" smtClean="0">
                <a:solidFill>
                  <a:schemeClr val="accent2">
                    <a:lumMod val="75000"/>
                  </a:schemeClr>
                </a:solidFill>
              </a:rPr>
              <a:t>Flower</a:t>
            </a:r>
            <a:r>
              <a:rPr lang="es-MX" dirty="0" smtClean="0"/>
              <a:t> “Planificación Colaborativa”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1701800"/>
            <a:ext cx="10160000" cy="1574800"/>
          </a:xfrm>
        </p:spPr>
        <p:txBody>
          <a:bodyPr/>
          <a:lstStyle/>
          <a:p>
            <a:r>
              <a:rPr lang="es-MX" dirty="0" smtClean="0"/>
              <a:t>Consiste en la recreación de un contexto para hacer visible la actividad de planificación.</a:t>
            </a:r>
          </a:p>
          <a:p>
            <a:pPr marL="0" indent="0">
              <a:buNone/>
            </a:pPr>
            <a:r>
              <a:rPr lang="es-MX" dirty="0" smtClean="0"/>
              <a:t>    Se forman parejas, el escritor y el asistente.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3600" y="3638668"/>
            <a:ext cx="30480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Información del tema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315200" y="4533959"/>
            <a:ext cx="23241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2. Audiencia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790700" y="4533959"/>
            <a:ext cx="32766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1. Propósitos y puntos clave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927600" y="5422841"/>
            <a:ext cx="25400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3. Normas de texto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4673600" y="6318132"/>
            <a:ext cx="3048000" cy="355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MX" dirty="0" smtClean="0"/>
              <a:t>Información del tema</a:t>
            </a:r>
            <a:endParaRPr lang="es-MX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6197600" y="4083079"/>
            <a:ext cx="0" cy="358776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197600" y="5883156"/>
            <a:ext cx="0" cy="358776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62600" y="4711700"/>
            <a:ext cx="1219200" cy="0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7721600" y="5105400"/>
            <a:ext cx="965200" cy="418864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530600" y="5105400"/>
            <a:ext cx="1143000" cy="418864"/>
          </a:xfrm>
          <a:prstGeom prst="straightConnector1">
            <a:avLst/>
          </a:prstGeom>
          <a:ln w="12700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Englert</a:t>
            </a:r>
            <a:r>
              <a:rPr lang="es-MX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y Raphael 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“Aproximación Dialógica”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Basada en la creación de una situación didáctica, en la que el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enseñante apoya a los aprendices </a:t>
            </a:r>
            <a:r>
              <a:rPr lang="es-MX" dirty="0" smtClean="0"/>
              <a:t>verbalizando sus pensamientos </a:t>
            </a:r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en voz alta</a:t>
            </a:r>
            <a:r>
              <a:rPr lang="es-MX" dirty="0" smtClean="0"/>
              <a:t>.</a:t>
            </a:r>
          </a:p>
          <a:p>
            <a:r>
              <a:rPr lang="es-MX" dirty="0" smtClean="0"/>
              <a:t>Tiene la ventaja de hacer visibles los procesos y estrategias empleados por el enseñante y al alumno se le facilita su comprensión e internalización.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76200"/>
            <a:ext cx="10693400" cy="1397000"/>
          </a:xfrm>
        </p:spPr>
        <p:txBody>
          <a:bodyPr/>
          <a:lstStyle/>
          <a:p>
            <a:r>
              <a:rPr lang="es-MX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Bereiter</a:t>
            </a:r>
            <a:r>
              <a:rPr lang="es-MX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 </a:t>
            </a:r>
            <a:r>
              <a:rPr lang="es-MX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Scardamalia</a:t>
            </a:r>
            <a:r>
              <a:rPr lang="es-MX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 smtClean="0"/>
              <a:t>“Facilitación procedimental”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Consiste en proporcionar una serie de apoyos externos.</a:t>
            </a:r>
          </a:p>
          <a:p>
            <a:r>
              <a:rPr lang="es-MX" dirty="0" smtClean="0"/>
              <a:t>Algunas de las metas son:</a:t>
            </a:r>
          </a:p>
          <a:p>
            <a:pPr marL="0" indent="0">
              <a:buNone/>
            </a:pPr>
            <a:r>
              <a:rPr lang="es-MX" dirty="0" smtClean="0"/>
              <a:t>Explicitar el conocimiento y las estrategias del escritor experto.</a:t>
            </a:r>
          </a:p>
          <a:p>
            <a:pPr marL="0" indent="0">
              <a:buNone/>
            </a:pPr>
            <a:r>
              <a:rPr lang="es-MX" dirty="0" smtClean="0"/>
              <a:t>Promover la reflexión necesaria para el diagnóstico de los errores y corrección de los mismos.</a:t>
            </a:r>
          </a:p>
          <a:p>
            <a:r>
              <a:rPr lang="es-MX" dirty="0" smtClean="0"/>
              <a:t>Fichas de trabajo. Los alumnos pueden interactuar en grupos que el enseñante supervisa.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1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 smtClean="0"/>
              <a:t>Promoción y mejora de aspectos lingüísticos y discursivos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2260600"/>
            <a:ext cx="10160000" cy="391160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TEXTOS NARRATIVOS </a:t>
            </a:r>
          </a:p>
          <a:p>
            <a:pPr marL="0" indent="0">
              <a:buNone/>
            </a:pPr>
            <a:r>
              <a:rPr lang="es-MX" dirty="0" smtClean="0"/>
              <a:t>Un texto narrativo presenta una serie de acontecimientos o hechos (ficticios o reales) que acontecen dentro de una dimensión cronológica; es decir, la descripción (o interpretación) de la transición temporal de un estado  de cosas a otro.</a:t>
            </a:r>
          </a:p>
          <a:p>
            <a:pPr marL="0" indent="0">
              <a:buNone/>
            </a:pPr>
            <a:r>
              <a:rPr lang="es-MX" dirty="0" smtClean="0"/>
              <a:t>Algunos recursos para la enseñanza de las estructuras textuales narrativas son las llamadas cartas-guía que fungen como apoyos para la escritura de este tipo de textos.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1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85603"/>
              </p:ext>
            </p:extLst>
          </p:nvPr>
        </p:nvGraphicFramePr>
        <p:xfrm>
          <a:off x="2032000" y="719666"/>
          <a:ext cx="8128000" cy="5273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Guía</a:t>
                      </a:r>
                      <a:r>
                        <a:rPr lang="es-MX" baseline="0" dirty="0" smtClean="0"/>
                        <a:t> de estructuras narrativas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1.-</a:t>
                      </a:r>
                      <a:r>
                        <a:rPr lang="es-MX" dirty="0" smtClean="0"/>
                        <a:t> Escenario</a:t>
                      </a:r>
                    </a:p>
                    <a:p>
                      <a:r>
                        <a:rPr lang="es-MX" baseline="0" dirty="0" smtClean="0"/>
                        <a:t>   </a:t>
                      </a:r>
                      <a:r>
                        <a:rPr lang="es-MX" sz="2000" dirty="0" smtClean="0"/>
                        <a:t>Cuándo</a:t>
                      </a:r>
                      <a:r>
                        <a:rPr lang="es-MX" sz="2000" baseline="0" dirty="0" smtClean="0"/>
                        <a:t> sucede la historia?</a:t>
                      </a:r>
                    </a:p>
                    <a:p>
                      <a:r>
                        <a:rPr lang="es-MX" sz="2000" baseline="0" dirty="0" smtClean="0"/>
                        <a:t>   Dónde sucede la historia?</a:t>
                      </a:r>
                    </a:p>
                    <a:p>
                      <a:r>
                        <a:rPr lang="es-MX" sz="2000" baseline="0" dirty="0" smtClean="0"/>
                        <a:t>   A quién se refiere la historia?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2.- </a:t>
                      </a:r>
                      <a:r>
                        <a:rPr lang="es-MX" dirty="0" smtClean="0"/>
                        <a:t>Problema</a:t>
                      </a:r>
                    </a:p>
                    <a:p>
                      <a:r>
                        <a:rPr lang="es-MX" dirty="0" smtClean="0"/>
                        <a:t>   </a:t>
                      </a:r>
                      <a:r>
                        <a:rPr lang="es-MX" sz="2000" dirty="0" smtClean="0"/>
                        <a:t>A que problema se enfrenta el personaje</a:t>
                      </a:r>
                      <a:r>
                        <a:rPr lang="es-MX" sz="2000" baseline="0" dirty="0" smtClean="0"/>
                        <a:t> principal?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3.-</a:t>
                      </a:r>
                      <a:r>
                        <a:rPr lang="es-MX" dirty="0" smtClean="0"/>
                        <a:t> Respuesta</a:t>
                      </a:r>
                    </a:p>
                    <a:p>
                      <a:r>
                        <a:rPr lang="es-MX" dirty="0" smtClean="0"/>
                        <a:t>  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sz="2000" dirty="0" smtClean="0"/>
                        <a:t>Qué siente el personaje principal ante el problema?</a:t>
                      </a:r>
                    </a:p>
                    <a:p>
                      <a:r>
                        <a:rPr lang="es-MX" sz="2000" dirty="0" smtClean="0"/>
                        <a:t>   Qué hace el personaje principal?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4.-</a:t>
                      </a:r>
                      <a:r>
                        <a:rPr lang="es-MX" dirty="0" smtClean="0"/>
                        <a:t> Resultado</a:t>
                      </a:r>
                    </a:p>
                    <a:p>
                      <a:r>
                        <a:rPr lang="es-MX" dirty="0" smtClean="0"/>
                        <a:t>   </a:t>
                      </a:r>
                      <a:r>
                        <a:rPr lang="es-MX" sz="2000" dirty="0" smtClean="0"/>
                        <a:t>Cómo resuelve el problema?</a:t>
                      </a:r>
                    </a:p>
                    <a:p>
                      <a:r>
                        <a:rPr lang="es-MX" sz="2000" baseline="0" dirty="0" smtClean="0"/>
                        <a:t>   Qué sucede al final de la historia?</a:t>
                      </a:r>
                    </a:p>
                    <a:p>
                      <a:r>
                        <a:rPr lang="es-MX" sz="2000" baseline="0" dirty="0" smtClean="0"/>
                        <a:t>   Cómo se sienten los personajes de la historia?</a:t>
                      </a:r>
                      <a:endParaRPr lang="es-MX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Textos expositivos: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Presentan información, claves.</a:t>
            </a:r>
          </a:p>
          <a:p>
            <a:r>
              <a:rPr lang="es-MX" dirty="0" smtClean="0"/>
              <a:t>Están presentes en artículos científicos.</a:t>
            </a:r>
          </a:p>
          <a:p>
            <a:r>
              <a:rPr lang="es-MX" dirty="0" smtClean="0"/>
              <a:t>Tienen el tema, estructura, información del detalle y sección final (según el caso).</a:t>
            </a:r>
          </a:p>
          <a:p>
            <a:r>
              <a:rPr lang="es-MX" dirty="0" smtClean="0"/>
              <a:t>Se respeta la jerarquía.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84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a2" id="{6981C885-7423-4200-93AD-F808CE89A863}" vid="{FE7F513B-EA43-48F0-8325-41320321AA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277</TotalTime>
  <Words>898</Words>
  <Application>Microsoft Office PowerPoint</Application>
  <PresentationFormat>Personalizado</PresentationFormat>
  <Paragraphs>92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Tema2</vt:lpstr>
      <vt:lpstr>Presentación de PowerPoint</vt:lpstr>
      <vt:lpstr>SOBRE LA ENSEÑANZA DE LA COMPOSICIÓN ESCRITA</vt:lpstr>
      <vt:lpstr>Algunas propuestas didácticas</vt:lpstr>
      <vt:lpstr>Flower “Planificación Colaborativa”</vt:lpstr>
      <vt:lpstr>Englert y Raphael “Aproximación Dialógica”</vt:lpstr>
      <vt:lpstr>Bereiter y Scardamalia “Facilitación procedimental”</vt:lpstr>
      <vt:lpstr>Promoción y mejora de aspectos lingüísticos y discursivos</vt:lpstr>
      <vt:lpstr>Presentación de PowerPoint</vt:lpstr>
      <vt:lpstr>Textos expositivos:</vt:lpstr>
      <vt:lpstr>Presentación de PowerPoint</vt:lpstr>
      <vt:lpstr>Los textos argumentativos</vt:lpstr>
      <vt:lpstr>ESCRITURA EN CONTEXTOS DE COLABORACIÓN</vt:lpstr>
      <vt:lpstr>Según Saunders la escritura grupal debe tener cuatro variantes:</vt:lpstr>
      <vt:lpstr>Actividad para la lectura</vt:lpstr>
      <vt:lpstr>Situaciones de escritura</vt:lpstr>
      <vt:lpstr>Consignas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mavi  america</dc:creator>
  <cp:lastModifiedBy>ADMIN</cp:lastModifiedBy>
  <cp:revision>22</cp:revision>
  <dcterms:created xsi:type="dcterms:W3CDTF">2015-05-27T15:08:20Z</dcterms:created>
  <dcterms:modified xsi:type="dcterms:W3CDTF">2015-06-28T14:02:57Z</dcterms:modified>
</cp:coreProperties>
</file>